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Glacial Indifference" panose="020B0604020202020204" charset="0"/>
      <p:regular r:id="rId9"/>
    </p:embeddedFont>
    <p:embeddedFont>
      <p:font typeface="Glacial Indifference Bold" panose="020B0604020202020204" charset="0"/>
      <p:regular r:id="rId10"/>
    </p:embeddedFont>
    <p:embeddedFont>
      <p:font typeface="Poppi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5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0717" y="-197165"/>
            <a:ext cx="19446205" cy="10484165"/>
          </a:xfrm>
          <a:custGeom>
            <a:avLst/>
            <a:gdLst/>
            <a:ahLst/>
            <a:cxnLst/>
            <a:rect l="l" t="t" r="r" b="b"/>
            <a:pathLst>
              <a:path w="19446205" h="10484165">
                <a:moveTo>
                  <a:pt x="0" y="0"/>
                </a:moveTo>
                <a:lnTo>
                  <a:pt x="19446205" y="0"/>
                </a:lnTo>
                <a:lnTo>
                  <a:pt x="19446205" y="10484165"/>
                </a:lnTo>
                <a:lnTo>
                  <a:pt x="0" y="10484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14255" y="0"/>
            <a:ext cx="4873745" cy="10287000"/>
            <a:chOff x="0" y="0"/>
            <a:chExt cx="128362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3620" cy="2709333"/>
            </a:xfrm>
            <a:custGeom>
              <a:avLst/>
              <a:gdLst/>
              <a:ahLst/>
              <a:cxnLst/>
              <a:rect l="l" t="t" r="r" b="b"/>
              <a:pathLst>
                <a:path w="1283620" h="2709333">
                  <a:moveTo>
                    <a:pt x="0" y="0"/>
                  </a:moveTo>
                  <a:lnTo>
                    <a:pt x="1283620" y="0"/>
                  </a:lnTo>
                  <a:lnTo>
                    <a:pt x="12836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D8D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8362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8838201" y="0"/>
            <a:ext cx="4663440" cy="10287000"/>
          </a:xfrm>
          <a:custGeom>
            <a:avLst/>
            <a:gdLst/>
            <a:ahLst/>
            <a:cxnLst/>
            <a:rect l="l" t="t" r="r" b="b"/>
            <a:pathLst>
              <a:path w="4663440" h="10287000">
                <a:moveTo>
                  <a:pt x="0" y="0"/>
                </a:moveTo>
                <a:lnTo>
                  <a:pt x="4663440" y="0"/>
                </a:lnTo>
                <a:lnTo>
                  <a:pt x="4663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rot="5375577">
            <a:off x="12006811" y="1321822"/>
            <a:ext cx="26815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357110" y="2999436"/>
            <a:ext cx="6089379" cy="2534132"/>
          </a:xfrm>
          <a:custGeom>
            <a:avLst/>
            <a:gdLst/>
            <a:ahLst/>
            <a:cxnLst/>
            <a:rect l="l" t="t" r="r" b="b"/>
            <a:pathLst>
              <a:path w="6089379" h="2534132">
                <a:moveTo>
                  <a:pt x="0" y="0"/>
                </a:moveTo>
                <a:lnTo>
                  <a:pt x="6089380" y="0"/>
                </a:lnTo>
                <a:lnTo>
                  <a:pt x="6089380" y="2534132"/>
                </a:lnTo>
                <a:lnTo>
                  <a:pt x="0" y="2534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7112"/>
            </a:stretch>
          </a:blipFill>
        </p:spPr>
      </p:sp>
      <p:sp>
        <p:nvSpPr>
          <p:cNvPr id="9" name="AutoShape 9"/>
          <p:cNvSpPr/>
          <p:nvPr/>
        </p:nvSpPr>
        <p:spPr>
          <a:xfrm rot="5377837">
            <a:off x="12613597" y="6571064"/>
            <a:ext cx="147749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2805229" y="7328968"/>
            <a:ext cx="4152618" cy="1374482"/>
          </a:xfrm>
          <a:custGeom>
            <a:avLst/>
            <a:gdLst/>
            <a:ahLst/>
            <a:cxnLst/>
            <a:rect l="l" t="t" r="r" b="b"/>
            <a:pathLst>
              <a:path w="4152618" h="1374482">
                <a:moveTo>
                  <a:pt x="0" y="0"/>
                </a:moveTo>
                <a:lnTo>
                  <a:pt x="4152618" y="0"/>
                </a:lnTo>
                <a:lnTo>
                  <a:pt x="4152618" y="1374482"/>
                </a:lnTo>
                <a:lnTo>
                  <a:pt x="0" y="13744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9653"/>
            </a:stretch>
          </a:blipFill>
        </p:spPr>
      </p:sp>
      <p:sp>
        <p:nvSpPr>
          <p:cNvPr id="11" name="AutoShape 11"/>
          <p:cNvSpPr/>
          <p:nvPr/>
        </p:nvSpPr>
        <p:spPr>
          <a:xfrm rot="5375577">
            <a:off x="12016336" y="10267950"/>
            <a:ext cx="26815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3400768" y="8450048"/>
            <a:ext cx="4236725" cy="1616505"/>
            <a:chOff x="0" y="0"/>
            <a:chExt cx="5648967" cy="2155340"/>
          </a:xfrm>
        </p:grpSpPr>
        <p:sp>
          <p:nvSpPr>
            <p:cNvPr id="13" name="Freeform 13"/>
            <p:cNvSpPr/>
            <p:nvPr/>
          </p:nvSpPr>
          <p:spPr>
            <a:xfrm>
              <a:off x="0" y="422462"/>
              <a:ext cx="1011577" cy="1007899"/>
            </a:xfrm>
            <a:custGeom>
              <a:avLst/>
              <a:gdLst/>
              <a:ahLst/>
              <a:cxnLst/>
              <a:rect l="l" t="t" r="r" b="b"/>
              <a:pathLst>
                <a:path w="1011577" h="1007899">
                  <a:moveTo>
                    <a:pt x="0" y="0"/>
                  </a:moveTo>
                  <a:lnTo>
                    <a:pt x="1011577" y="0"/>
                  </a:lnTo>
                  <a:lnTo>
                    <a:pt x="1011577" y="1007899"/>
                  </a:lnTo>
                  <a:lnTo>
                    <a:pt x="0" y="100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157116" y="417451"/>
              <a:ext cx="1012910" cy="1012910"/>
            </a:xfrm>
            <a:custGeom>
              <a:avLst/>
              <a:gdLst/>
              <a:ahLst/>
              <a:cxnLst/>
              <a:rect l="l" t="t" r="r" b="b"/>
              <a:pathLst>
                <a:path w="1012910" h="1012910">
                  <a:moveTo>
                    <a:pt x="0" y="0"/>
                  </a:moveTo>
                  <a:lnTo>
                    <a:pt x="1012910" y="0"/>
                  </a:lnTo>
                  <a:lnTo>
                    <a:pt x="1012910" y="1012910"/>
                  </a:lnTo>
                  <a:lnTo>
                    <a:pt x="0" y="1012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319443" y="419624"/>
              <a:ext cx="1008565" cy="1008565"/>
            </a:xfrm>
            <a:custGeom>
              <a:avLst/>
              <a:gdLst/>
              <a:ahLst/>
              <a:cxnLst/>
              <a:rect l="l" t="t" r="r" b="b"/>
              <a:pathLst>
                <a:path w="1008565" h="1008565">
                  <a:moveTo>
                    <a:pt x="0" y="0"/>
                  </a:moveTo>
                  <a:lnTo>
                    <a:pt x="1008564" y="0"/>
                  </a:lnTo>
                  <a:lnTo>
                    <a:pt x="1008564" y="1008564"/>
                  </a:lnTo>
                  <a:lnTo>
                    <a:pt x="0" y="100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477424" y="415278"/>
              <a:ext cx="1012910" cy="1012910"/>
            </a:xfrm>
            <a:custGeom>
              <a:avLst/>
              <a:gdLst/>
              <a:ahLst/>
              <a:cxnLst/>
              <a:rect l="l" t="t" r="r" b="b"/>
              <a:pathLst>
                <a:path w="1012910" h="1012910">
                  <a:moveTo>
                    <a:pt x="0" y="0"/>
                  </a:moveTo>
                  <a:lnTo>
                    <a:pt x="1012910" y="0"/>
                  </a:lnTo>
                  <a:lnTo>
                    <a:pt x="1012910" y="1012910"/>
                  </a:lnTo>
                  <a:lnTo>
                    <a:pt x="0" y="1012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7" name="Group 17"/>
            <p:cNvGrpSpPr/>
            <p:nvPr/>
          </p:nvGrpSpPr>
          <p:grpSpPr>
            <a:xfrm>
              <a:off x="4639751" y="415278"/>
              <a:ext cx="1009216" cy="1009216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9132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16944" tIns="16944" rIns="16944" bIns="16944" rtlCol="0" anchor="ctr"/>
              <a:lstStyle/>
              <a:p>
                <a:pPr algn="ctr">
                  <a:lnSpc>
                    <a:spcPts val="2652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4811507" y="539273"/>
              <a:ext cx="713466" cy="713466"/>
            </a:xfrm>
            <a:custGeom>
              <a:avLst/>
              <a:gdLst/>
              <a:ahLst/>
              <a:cxnLst/>
              <a:rect l="l" t="t" r="r" b="b"/>
              <a:pathLst>
                <a:path w="713466" h="713466">
                  <a:moveTo>
                    <a:pt x="0" y="0"/>
                  </a:moveTo>
                  <a:lnTo>
                    <a:pt x="713466" y="0"/>
                  </a:lnTo>
                  <a:lnTo>
                    <a:pt x="713466" y="713466"/>
                  </a:lnTo>
                  <a:lnTo>
                    <a:pt x="0" y="713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1" name="Group 21"/>
            <p:cNvGrpSpPr/>
            <p:nvPr/>
          </p:nvGrpSpPr>
          <p:grpSpPr>
            <a:xfrm>
              <a:off x="1569944" y="1484524"/>
              <a:ext cx="2509079" cy="670816"/>
              <a:chOff x="0" y="0"/>
              <a:chExt cx="1284646" cy="34345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84646" cy="343457"/>
              </a:xfrm>
              <a:custGeom>
                <a:avLst/>
                <a:gdLst/>
                <a:ahLst/>
                <a:cxnLst/>
                <a:rect l="l" t="t" r="r" b="b"/>
                <a:pathLst>
                  <a:path w="1284646" h="343457">
                    <a:moveTo>
                      <a:pt x="1081446" y="0"/>
                    </a:moveTo>
                    <a:cubicBezTo>
                      <a:pt x="1193670" y="0"/>
                      <a:pt x="1284646" y="76886"/>
                      <a:pt x="1284646" y="171729"/>
                    </a:cubicBezTo>
                    <a:cubicBezTo>
                      <a:pt x="1284646" y="266572"/>
                      <a:pt x="1193670" y="343457"/>
                      <a:pt x="1081446" y="343457"/>
                    </a:cubicBezTo>
                    <a:lnTo>
                      <a:pt x="203200" y="343457"/>
                    </a:lnTo>
                    <a:cubicBezTo>
                      <a:pt x="90976" y="343457"/>
                      <a:pt x="0" y="266572"/>
                      <a:pt x="0" y="171729"/>
                    </a:cubicBezTo>
                    <a:cubicBezTo>
                      <a:pt x="0" y="7688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91328"/>
              </a:solidFill>
              <a:ln w="9525" cap="sq">
                <a:solidFill>
                  <a:srgbClr val="A91328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1284646" cy="400607"/>
              </a:xfrm>
              <a:prstGeom prst="rect">
                <a:avLst/>
              </a:prstGeom>
            </p:spPr>
            <p:txBody>
              <a:bodyPr lIns="69086" tIns="69086" rIns="69086" bIns="69086" rtlCol="0" anchor="ctr"/>
              <a:lstStyle/>
              <a:p>
                <a:pPr algn="ctr">
                  <a:lnSpc>
                    <a:spcPts val="3212"/>
                  </a:lnSpc>
                </a:pPr>
                <a:r>
                  <a:rPr lang="en-US" sz="2294" spc="-45">
                    <a:solidFill>
                      <a:srgbClr val="FFFFFF"/>
                    </a:solidFill>
                    <a:latin typeface="Glacial Indifference"/>
                    <a:ea typeface="Glacial Indifference"/>
                    <a:cs typeface="Glacial Indifference"/>
                    <a:sym typeface="Glacial Indifference"/>
                  </a:rPr>
                  <a:t>@clmgranada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239501" y="0"/>
              <a:ext cx="1026887" cy="557183"/>
              <a:chOff x="0" y="0"/>
              <a:chExt cx="632117" cy="34298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2117" cy="342983"/>
              </a:xfrm>
              <a:custGeom>
                <a:avLst/>
                <a:gdLst/>
                <a:ahLst/>
                <a:cxnLst/>
                <a:rect l="l" t="t" r="r" b="b"/>
                <a:pathLst>
                  <a:path w="632117" h="342983">
                    <a:moveTo>
                      <a:pt x="428917" y="0"/>
                    </a:moveTo>
                    <a:cubicBezTo>
                      <a:pt x="541141" y="0"/>
                      <a:pt x="632117" y="76779"/>
                      <a:pt x="632117" y="171492"/>
                    </a:cubicBezTo>
                    <a:cubicBezTo>
                      <a:pt x="632117" y="266204"/>
                      <a:pt x="541141" y="342983"/>
                      <a:pt x="428917" y="342983"/>
                    </a:cubicBezTo>
                    <a:lnTo>
                      <a:pt x="203200" y="342983"/>
                    </a:lnTo>
                    <a:cubicBezTo>
                      <a:pt x="90976" y="342983"/>
                      <a:pt x="0" y="266204"/>
                      <a:pt x="0" y="171492"/>
                    </a:cubicBezTo>
                    <a:cubicBezTo>
                      <a:pt x="0" y="7677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91328"/>
              </a:solidFill>
              <a:ln w="9525" cap="sq">
                <a:solidFill>
                  <a:srgbClr val="A91328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632117" cy="381083"/>
              </a:xfrm>
              <a:prstGeom prst="rect">
                <a:avLst/>
              </a:prstGeom>
            </p:spPr>
            <p:txBody>
              <a:bodyPr lIns="69086" tIns="69086" rIns="69086" bIns="69086" rtlCol="0" anchor="ctr"/>
              <a:lstStyle/>
              <a:p>
                <a:pPr algn="ctr">
                  <a:lnSpc>
                    <a:spcPts val="2512"/>
                  </a:lnSpc>
                </a:pPr>
                <a:r>
                  <a:rPr lang="en-US" sz="1794" spc="-35">
                    <a:solidFill>
                      <a:srgbClr val="FFFFFF"/>
                    </a:solidFill>
                    <a:latin typeface="Glacial Indifference"/>
                    <a:ea typeface="Glacial Indifference"/>
                    <a:cs typeface="Glacial Indifference"/>
                    <a:sym typeface="Glacial Indifference"/>
                  </a:rPr>
                  <a:t>blog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2299" y="-2778631"/>
            <a:ext cx="16321709" cy="14730342"/>
          </a:xfrm>
          <a:custGeom>
            <a:avLst/>
            <a:gdLst/>
            <a:ahLst/>
            <a:cxnLst/>
            <a:rect l="l" t="t" r="r" b="b"/>
            <a:pathLst>
              <a:path w="16321709" h="14730342">
                <a:moveTo>
                  <a:pt x="0" y="0"/>
                </a:moveTo>
                <a:lnTo>
                  <a:pt x="16321709" y="0"/>
                </a:lnTo>
                <a:lnTo>
                  <a:pt x="16321709" y="14730343"/>
                </a:lnTo>
                <a:lnTo>
                  <a:pt x="0" y="147303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  <a:close/>
                </a:path>
              </a:pathLst>
            </a:custGeom>
            <a:solidFill>
              <a:srgbClr val="A913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405" y="38100"/>
              <a:ext cx="6881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74160" y="3980480"/>
            <a:ext cx="3960855" cy="3168684"/>
          </a:xfrm>
          <a:custGeom>
            <a:avLst/>
            <a:gdLst/>
            <a:ahLst/>
            <a:cxnLst/>
            <a:rect l="l" t="t" r="r" b="b"/>
            <a:pathLst>
              <a:path w="3960855" h="3168684">
                <a:moveTo>
                  <a:pt x="0" y="0"/>
                </a:moveTo>
                <a:lnTo>
                  <a:pt x="3960855" y="0"/>
                </a:lnTo>
                <a:lnTo>
                  <a:pt x="3960855" y="3168684"/>
                </a:lnTo>
                <a:lnTo>
                  <a:pt x="0" y="31686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47486" y="3980480"/>
            <a:ext cx="4227385" cy="3220864"/>
          </a:xfrm>
          <a:custGeom>
            <a:avLst/>
            <a:gdLst/>
            <a:ahLst/>
            <a:cxnLst/>
            <a:rect l="l" t="t" r="r" b="b"/>
            <a:pathLst>
              <a:path w="4227385" h="3220864">
                <a:moveTo>
                  <a:pt x="0" y="0"/>
                </a:moveTo>
                <a:lnTo>
                  <a:pt x="4227384" y="0"/>
                </a:lnTo>
                <a:lnTo>
                  <a:pt x="4227384" y="3220865"/>
                </a:lnTo>
                <a:lnTo>
                  <a:pt x="0" y="3220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77652" y="1653488"/>
            <a:ext cx="14991004" cy="9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9"/>
              </a:lnSpc>
            </a:pPr>
            <a:r>
              <a:rPr lang="en-US" sz="5413" spc="-108">
                <a:solidFill>
                  <a:srgbClr val="A9132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CURSOS DE IDIOMAS PRESENCIALES Y ONLINE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14648" y="2933700"/>
            <a:ext cx="3562888" cy="7571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7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Inglés</a:t>
            </a:r>
          </a:p>
          <a:p>
            <a:pPr algn="ctr"/>
            <a:r>
              <a:rPr lang="en-US" sz="5400" spc="-7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Francés</a:t>
            </a:r>
          </a:p>
          <a:p>
            <a:pPr algn="ctr"/>
            <a:r>
              <a:rPr lang="en-US" sz="5400" spc="-7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Alemán</a:t>
            </a:r>
          </a:p>
          <a:p>
            <a:pPr algn="ctr"/>
            <a:r>
              <a:rPr lang="en-US" sz="5400" spc="-7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Italiano</a:t>
            </a:r>
          </a:p>
          <a:p>
            <a:pPr algn="ctr"/>
            <a:r>
              <a:rPr lang="en-US" sz="5400" spc="-77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Portugués</a:t>
            </a:r>
            <a:endParaRPr lang="en-US" sz="5400" spc="-77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/>
            <a:r>
              <a:rPr lang="en-US" sz="5400" spc="-77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Japonés</a:t>
            </a:r>
            <a:endParaRPr lang="en-US" sz="5400" spc="-77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/>
            <a:r>
              <a:rPr lang="en-US" sz="5400" spc="-77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Árabe</a:t>
            </a:r>
            <a:endParaRPr lang="en-US" sz="5400" spc="-77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/>
            <a:r>
              <a:rPr lang="en-US" sz="5400" spc="-7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Turco</a:t>
            </a:r>
          </a:p>
          <a:p>
            <a:pPr algn="ctr">
              <a:spcBef>
                <a:spcPct val="0"/>
              </a:spcBef>
            </a:pPr>
            <a:endParaRPr lang="en-US" sz="6000" spc="-77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93887" y="7053914"/>
            <a:ext cx="1497469" cy="56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304" spc="-66">
                <a:solidFill>
                  <a:srgbClr val="A9132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¡En vivo!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rot="1553773">
            <a:off x="1373574" y="-681413"/>
            <a:ext cx="16096690" cy="14527263"/>
          </a:xfrm>
          <a:custGeom>
            <a:avLst/>
            <a:gdLst/>
            <a:ahLst/>
            <a:cxnLst/>
            <a:rect l="l" t="t" r="r" b="b"/>
            <a:pathLst>
              <a:path w="16096690" h="14527263">
                <a:moveTo>
                  <a:pt x="0" y="0"/>
                </a:moveTo>
                <a:lnTo>
                  <a:pt x="16096690" y="0"/>
                </a:lnTo>
                <a:lnTo>
                  <a:pt x="16096690" y="14527262"/>
                </a:lnTo>
                <a:lnTo>
                  <a:pt x="0" y="1452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  <a:close/>
                </a:path>
              </a:pathLst>
            </a:custGeom>
            <a:solidFill>
              <a:srgbClr val="A913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405" y="38100"/>
              <a:ext cx="6881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310537" y="6018854"/>
            <a:ext cx="9666926" cy="3410444"/>
          </a:xfrm>
          <a:custGeom>
            <a:avLst/>
            <a:gdLst/>
            <a:ahLst/>
            <a:cxnLst/>
            <a:rect l="l" t="t" r="r" b="b"/>
            <a:pathLst>
              <a:path w="9666926" h="3410444">
                <a:moveTo>
                  <a:pt x="0" y="0"/>
                </a:moveTo>
                <a:lnTo>
                  <a:pt x="9666926" y="0"/>
                </a:lnTo>
                <a:lnTo>
                  <a:pt x="9666926" y="3410443"/>
                </a:lnTo>
                <a:lnTo>
                  <a:pt x="0" y="341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77652" y="1653488"/>
            <a:ext cx="8034249" cy="9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9"/>
              </a:lnSpc>
            </a:pPr>
            <a:r>
              <a:rPr lang="en-US" sz="5413" spc="-108">
                <a:solidFill>
                  <a:srgbClr val="A9132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¿POR QUÉ EL CLM?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713710" y="3440623"/>
            <a:ext cx="10563838" cy="2074727"/>
            <a:chOff x="0" y="0"/>
            <a:chExt cx="14085117" cy="276630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14085117" cy="1353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8"/>
                </a:lnSpc>
                <a:spcBef>
                  <a:spcPct val="0"/>
                </a:spcBef>
              </a:pPr>
              <a:r>
                <a:rPr lang="en-US" sz="2970" spc="-5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 el Centro de Lenguas Modernas podrás realizar cursos de idiomas avalados por la excelencia académica de la UGR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59841" y="2111237"/>
              <a:ext cx="13124491" cy="655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58"/>
                </a:lnSpc>
                <a:spcBef>
                  <a:spcPct val="0"/>
                </a:spcBef>
              </a:pPr>
              <a:r>
                <a:rPr lang="en-US" sz="297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Estas son sólo algunas de las ventajas que te ofrece el CLM: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735119">
            <a:off x="13832946" y="972391"/>
            <a:ext cx="3744952" cy="2528004"/>
            <a:chOff x="392898" y="-251527"/>
            <a:chExt cx="3340594" cy="3340594"/>
          </a:xfrm>
        </p:grpSpPr>
        <p:grpSp>
          <p:nvGrpSpPr>
            <p:cNvPr id="17" name="Group 17"/>
            <p:cNvGrpSpPr/>
            <p:nvPr/>
          </p:nvGrpSpPr>
          <p:grpSpPr>
            <a:xfrm>
              <a:off x="392898" y="-251527"/>
              <a:ext cx="3340594" cy="3340594"/>
              <a:chOff x="746844" y="-478118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746844" y="-478118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9132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561440" y="-129462"/>
              <a:ext cx="2937779" cy="293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04"/>
                </a:lnSpc>
              </a:pPr>
              <a:r>
                <a:rPr lang="en-US" sz="40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¡Tarifa </a:t>
              </a:r>
              <a:r>
                <a:rPr lang="en-US" sz="4000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reducida</a:t>
              </a:r>
              <a:endParaRPr lang="en-US" sz="4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904"/>
                </a:lnSpc>
              </a:pPr>
              <a:r>
                <a:rPr lang="en-US" sz="40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UGR!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167531" y="-1459938"/>
            <a:ext cx="17398178" cy="13049834"/>
          </a:xfrm>
          <a:custGeom>
            <a:avLst/>
            <a:gdLst/>
            <a:ahLst/>
            <a:cxnLst/>
            <a:rect l="l" t="t" r="r" b="b"/>
            <a:pathLst>
              <a:path w="9487724" h="8562671">
                <a:moveTo>
                  <a:pt x="0" y="0"/>
                </a:moveTo>
                <a:lnTo>
                  <a:pt x="9487724" y="0"/>
                </a:lnTo>
                <a:lnTo>
                  <a:pt x="9487724" y="8562671"/>
                </a:lnTo>
                <a:lnTo>
                  <a:pt x="0" y="856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  <a:close/>
                </a:path>
              </a:pathLst>
            </a:custGeom>
            <a:solidFill>
              <a:srgbClr val="A913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405" y="38100"/>
              <a:ext cx="6881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77652" y="1653488"/>
            <a:ext cx="8034249" cy="9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9"/>
              </a:lnSpc>
            </a:pPr>
            <a:r>
              <a:rPr lang="en-US" sz="5413" spc="-108">
                <a:solidFill>
                  <a:srgbClr val="A9132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TIPOS DE CURSOS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380692" y="6753553"/>
            <a:ext cx="8169323" cy="2091956"/>
            <a:chOff x="0" y="0"/>
            <a:chExt cx="2750393" cy="7043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50393" cy="704306"/>
            </a:xfrm>
            <a:custGeom>
              <a:avLst/>
              <a:gdLst/>
              <a:ahLst/>
              <a:cxnLst/>
              <a:rect l="l" t="t" r="r" b="b"/>
              <a:pathLst>
                <a:path w="2750393" h="704306">
                  <a:moveTo>
                    <a:pt x="48332" y="0"/>
                  </a:moveTo>
                  <a:lnTo>
                    <a:pt x="2702061" y="0"/>
                  </a:lnTo>
                  <a:cubicBezTo>
                    <a:pt x="2728754" y="0"/>
                    <a:pt x="2750393" y="21639"/>
                    <a:pt x="2750393" y="48332"/>
                  </a:cubicBezTo>
                  <a:lnTo>
                    <a:pt x="2750393" y="655974"/>
                  </a:lnTo>
                  <a:cubicBezTo>
                    <a:pt x="2750393" y="668792"/>
                    <a:pt x="2745300" y="681086"/>
                    <a:pt x="2736236" y="690150"/>
                  </a:cubicBezTo>
                  <a:cubicBezTo>
                    <a:pt x="2727172" y="699214"/>
                    <a:pt x="2714879" y="704306"/>
                    <a:pt x="2702061" y="704306"/>
                  </a:cubicBezTo>
                  <a:lnTo>
                    <a:pt x="48332" y="704306"/>
                  </a:lnTo>
                  <a:cubicBezTo>
                    <a:pt x="35513" y="704306"/>
                    <a:pt x="23220" y="699214"/>
                    <a:pt x="14156" y="690150"/>
                  </a:cubicBezTo>
                  <a:cubicBezTo>
                    <a:pt x="5092" y="681086"/>
                    <a:pt x="0" y="668792"/>
                    <a:pt x="0" y="655974"/>
                  </a:cubicBezTo>
                  <a:lnTo>
                    <a:pt x="0" y="48332"/>
                  </a:lnTo>
                  <a:cubicBezTo>
                    <a:pt x="0" y="35513"/>
                    <a:pt x="5092" y="23220"/>
                    <a:pt x="14156" y="14156"/>
                  </a:cubicBezTo>
                  <a:cubicBezTo>
                    <a:pt x="23220" y="5092"/>
                    <a:pt x="35513" y="0"/>
                    <a:pt x="483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A91328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50393" cy="742406"/>
            </a:xfrm>
            <a:prstGeom prst="rect">
              <a:avLst/>
            </a:prstGeom>
          </p:spPr>
          <p:txBody>
            <a:bodyPr lIns="39740" tIns="39740" rIns="39740" bIns="3974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89553" flipV="1">
            <a:off x="6264662" y="3399642"/>
            <a:ext cx="2537272" cy="716779"/>
          </a:xfrm>
          <a:custGeom>
            <a:avLst/>
            <a:gdLst/>
            <a:ahLst/>
            <a:cxnLst/>
            <a:rect l="l" t="t" r="r" b="b"/>
            <a:pathLst>
              <a:path w="2537272" h="716779">
                <a:moveTo>
                  <a:pt x="0" y="716779"/>
                </a:moveTo>
                <a:lnTo>
                  <a:pt x="2537273" y="716779"/>
                </a:lnTo>
                <a:lnTo>
                  <a:pt x="2537273" y="0"/>
                </a:lnTo>
                <a:lnTo>
                  <a:pt x="0" y="0"/>
                </a:lnTo>
                <a:lnTo>
                  <a:pt x="0" y="71677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612830" y="6996642"/>
            <a:ext cx="7408518" cy="82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621" lvl="1" indent="-250810" algn="l">
              <a:lnSpc>
                <a:spcPts val="3252"/>
              </a:lnSpc>
              <a:buFont typeface="Arial"/>
              <a:buChar char="•"/>
            </a:pPr>
            <a:r>
              <a:rPr lang="en-US" sz="2323" spc="-46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Familiarización</a:t>
            </a:r>
            <a:r>
              <a:rPr lang="en-US" sz="2323" spc="-46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20 horas (2 </a:t>
            </a:r>
            <a:r>
              <a:rPr lang="en-US" sz="2323" spc="-46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créditos</a:t>
            </a:r>
            <a:r>
              <a:rPr lang="en-US" sz="2323" spc="-46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ECTS)</a:t>
            </a:r>
          </a:p>
          <a:p>
            <a:pPr marL="501621" lvl="1" indent="-250810" algn="l">
              <a:lnSpc>
                <a:spcPts val="3252"/>
              </a:lnSpc>
              <a:buFont typeface="Arial"/>
              <a:buChar char="•"/>
            </a:pPr>
            <a:r>
              <a:rPr lang="en-US" sz="2323" spc="-46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Preparación</a:t>
            </a:r>
            <a:r>
              <a:rPr lang="en-US" sz="2323" spc="-46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30, 40 o 50 horas (3, 4 o 5 </a:t>
            </a:r>
            <a:r>
              <a:rPr lang="en-US" sz="2323" spc="-46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créditos</a:t>
            </a:r>
            <a:r>
              <a:rPr lang="en-US" sz="2323" spc="-46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ECTS)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58530" y="2651704"/>
            <a:ext cx="5444546" cy="50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28"/>
              </a:lnSpc>
              <a:spcBef>
                <a:spcPct val="0"/>
              </a:spcBef>
            </a:pPr>
            <a:r>
              <a:rPr lang="en-US" sz="2949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CURSOS CUATRIMESTRALES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66620" y="4865764"/>
            <a:ext cx="4245420" cy="39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52"/>
              </a:lnSpc>
            </a:pPr>
            <a:r>
              <a:rPr lang="en-US" sz="2323" b="1">
                <a:solidFill>
                  <a:srgbClr val="A9132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¡MATRÍCULA ABIERTA!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05800" y="6101552"/>
            <a:ext cx="11356778" cy="50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8"/>
              </a:lnSpc>
              <a:spcBef>
                <a:spcPct val="0"/>
              </a:spcBef>
            </a:pPr>
            <a:r>
              <a:rPr lang="en-US" sz="2949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CURSOS DE PREPRARACIÓN A EXÁMENES OFICIALES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94329" y="8268443"/>
            <a:ext cx="4245420" cy="39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52"/>
              </a:lnSpc>
            </a:pPr>
            <a:r>
              <a:rPr lang="en-US" sz="2323" b="1" dirty="0">
                <a:solidFill>
                  <a:srgbClr val="A9132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¡MATRÍCULA ABIERTA!</a:t>
            </a:r>
          </a:p>
        </p:txBody>
      </p:sp>
      <p:sp>
        <p:nvSpPr>
          <p:cNvPr id="25" name="Freeform 25"/>
          <p:cNvSpPr/>
          <p:nvPr/>
        </p:nvSpPr>
        <p:spPr>
          <a:xfrm>
            <a:off x="6280453" y="7367012"/>
            <a:ext cx="2429491" cy="686331"/>
          </a:xfrm>
          <a:custGeom>
            <a:avLst/>
            <a:gdLst/>
            <a:ahLst/>
            <a:cxnLst/>
            <a:rect l="l" t="t" r="r" b="b"/>
            <a:pathLst>
              <a:path w="2429491" h="686331">
                <a:moveTo>
                  <a:pt x="0" y="0"/>
                </a:moveTo>
                <a:lnTo>
                  <a:pt x="2429491" y="0"/>
                </a:lnTo>
                <a:lnTo>
                  <a:pt x="2429491" y="686331"/>
                </a:lnTo>
                <a:lnTo>
                  <a:pt x="0" y="686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47071" y="4486145"/>
            <a:ext cx="6405578" cy="227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2"/>
              </a:lnSpc>
            </a:pPr>
            <a:r>
              <a:rPr lang="en-US" sz="4316" spc="-86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PRUEBAS DE NIVEL GRATUITAS: </a:t>
            </a:r>
          </a:p>
          <a:p>
            <a:pPr algn="ctr">
              <a:lnSpc>
                <a:spcPts val="6042"/>
              </a:lnSpc>
            </a:pPr>
            <a:r>
              <a:rPr lang="en-US" sz="4316" b="1" spc="-86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18, 19 y 23 </a:t>
            </a:r>
            <a:r>
              <a:rPr lang="en-US" sz="4316" b="1" spc="-86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septiembre</a:t>
            </a:r>
            <a:endParaRPr lang="en-US" sz="4316" b="1" spc="-86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672006" y="4149197"/>
            <a:ext cx="5724719" cy="2864209"/>
            <a:chOff x="0" y="-38100"/>
            <a:chExt cx="1981140" cy="1066610"/>
          </a:xfrm>
        </p:grpSpPr>
        <p:sp>
          <p:nvSpPr>
            <p:cNvPr id="28" name="Freeform 28"/>
            <p:cNvSpPr/>
            <p:nvPr/>
          </p:nvSpPr>
          <p:spPr>
            <a:xfrm>
              <a:off x="0" y="3481"/>
              <a:ext cx="1981140" cy="1025029"/>
            </a:xfrm>
            <a:custGeom>
              <a:avLst/>
              <a:gdLst/>
              <a:ahLst/>
              <a:cxnLst/>
              <a:rect l="l" t="t" r="r" b="b"/>
              <a:pathLst>
                <a:path w="1981140" h="1025029">
                  <a:moveTo>
                    <a:pt x="67098" y="0"/>
                  </a:moveTo>
                  <a:lnTo>
                    <a:pt x="1914041" y="0"/>
                  </a:lnTo>
                  <a:cubicBezTo>
                    <a:pt x="1931837" y="0"/>
                    <a:pt x="1948904" y="7069"/>
                    <a:pt x="1961487" y="19653"/>
                  </a:cubicBezTo>
                  <a:cubicBezTo>
                    <a:pt x="1974070" y="32236"/>
                    <a:pt x="1981140" y="49303"/>
                    <a:pt x="1981140" y="67098"/>
                  </a:cubicBezTo>
                  <a:lnTo>
                    <a:pt x="1981140" y="957930"/>
                  </a:lnTo>
                  <a:cubicBezTo>
                    <a:pt x="1981140" y="975726"/>
                    <a:pt x="1974070" y="992793"/>
                    <a:pt x="1961487" y="1005376"/>
                  </a:cubicBezTo>
                  <a:cubicBezTo>
                    <a:pt x="1948904" y="1017959"/>
                    <a:pt x="1931837" y="1025029"/>
                    <a:pt x="1914041" y="1025029"/>
                  </a:cubicBezTo>
                  <a:lnTo>
                    <a:pt x="67098" y="1025029"/>
                  </a:lnTo>
                  <a:cubicBezTo>
                    <a:pt x="49303" y="1025029"/>
                    <a:pt x="32236" y="1017959"/>
                    <a:pt x="19653" y="1005376"/>
                  </a:cubicBezTo>
                  <a:cubicBezTo>
                    <a:pt x="7069" y="992793"/>
                    <a:pt x="0" y="975726"/>
                    <a:pt x="0" y="957930"/>
                  </a:cubicBezTo>
                  <a:lnTo>
                    <a:pt x="0" y="67098"/>
                  </a:lnTo>
                  <a:cubicBezTo>
                    <a:pt x="0" y="49303"/>
                    <a:pt x="7069" y="32236"/>
                    <a:pt x="19653" y="19653"/>
                  </a:cubicBezTo>
                  <a:cubicBezTo>
                    <a:pt x="32236" y="7069"/>
                    <a:pt x="49303" y="0"/>
                    <a:pt x="670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91328"/>
              </a:solidFill>
              <a:prstDash val="solid"/>
              <a:rou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981139" cy="1063129"/>
            </a:xfrm>
            <a:prstGeom prst="rect">
              <a:avLst/>
            </a:prstGeom>
          </p:spPr>
          <p:txBody>
            <a:bodyPr lIns="39740" tIns="39740" rIns="39740" bIns="3974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66D65D4F-ED51-7A15-CDF9-024E03145B45}"/>
              </a:ext>
            </a:extLst>
          </p:cNvPr>
          <p:cNvGrpSpPr/>
          <p:nvPr/>
        </p:nvGrpSpPr>
        <p:grpSpPr>
          <a:xfrm>
            <a:off x="9380692" y="3232393"/>
            <a:ext cx="8169323" cy="2205122"/>
            <a:chOff x="0" y="-38100"/>
            <a:chExt cx="2750393" cy="742406"/>
          </a:xfrm>
        </p:grpSpPr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3325B89B-394A-724E-F1EF-B29A4C4143C2}"/>
                </a:ext>
              </a:extLst>
            </p:cNvPr>
            <p:cNvSpPr/>
            <p:nvPr/>
          </p:nvSpPr>
          <p:spPr>
            <a:xfrm>
              <a:off x="0" y="0"/>
              <a:ext cx="2750393" cy="704306"/>
            </a:xfrm>
            <a:custGeom>
              <a:avLst/>
              <a:gdLst/>
              <a:ahLst/>
              <a:cxnLst/>
              <a:rect l="l" t="t" r="r" b="b"/>
              <a:pathLst>
                <a:path w="2750393" h="704306">
                  <a:moveTo>
                    <a:pt x="48332" y="0"/>
                  </a:moveTo>
                  <a:lnTo>
                    <a:pt x="2702061" y="0"/>
                  </a:lnTo>
                  <a:cubicBezTo>
                    <a:pt x="2728754" y="0"/>
                    <a:pt x="2750393" y="21639"/>
                    <a:pt x="2750393" y="48332"/>
                  </a:cubicBezTo>
                  <a:lnTo>
                    <a:pt x="2750393" y="655974"/>
                  </a:lnTo>
                  <a:cubicBezTo>
                    <a:pt x="2750393" y="668792"/>
                    <a:pt x="2745300" y="681086"/>
                    <a:pt x="2736236" y="690150"/>
                  </a:cubicBezTo>
                  <a:cubicBezTo>
                    <a:pt x="2727172" y="699214"/>
                    <a:pt x="2714879" y="704306"/>
                    <a:pt x="2702061" y="704306"/>
                  </a:cubicBezTo>
                  <a:lnTo>
                    <a:pt x="48332" y="704306"/>
                  </a:lnTo>
                  <a:cubicBezTo>
                    <a:pt x="35513" y="704306"/>
                    <a:pt x="23220" y="699214"/>
                    <a:pt x="14156" y="690150"/>
                  </a:cubicBezTo>
                  <a:cubicBezTo>
                    <a:pt x="5092" y="681086"/>
                    <a:pt x="0" y="668792"/>
                    <a:pt x="0" y="655974"/>
                  </a:cubicBezTo>
                  <a:lnTo>
                    <a:pt x="0" y="48332"/>
                  </a:lnTo>
                  <a:cubicBezTo>
                    <a:pt x="0" y="35513"/>
                    <a:pt x="5092" y="23220"/>
                    <a:pt x="14156" y="14156"/>
                  </a:cubicBezTo>
                  <a:cubicBezTo>
                    <a:pt x="23220" y="5092"/>
                    <a:pt x="35513" y="0"/>
                    <a:pt x="483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A91328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3D512B98-3CA9-E4E2-AF0F-4671B973EF5F}"/>
                </a:ext>
              </a:extLst>
            </p:cNvPr>
            <p:cNvSpPr txBox="1"/>
            <p:nvPr/>
          </p:nvSpPr>
          <p:spPr>
            <a:xfrm>
              <a:off x="0" y="-38100"/>
              <a:ext cx="2750393" cy="742406"/>
            </a:xfrm>
            <a:prstGeom prst="rect">
              <a:avLst/>
            </a:prstGeom>
          </p:spPr>
          <p:txBody>
            <a:bodyPr lIns="39740" tIns="39740" rIns="39740" bIns="397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6AB6B074-3E12-2CA0-09F7-21D101189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32" y="7373384"/>
            <a:ext cx="2264579" cy="226457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380692" y="3505451"/>
            <a:ext cx="8263933" cy="1243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620" lvl="1" indent="-250810" algn="l">
              <a:lnSpc>
                <a:spcPts val="3252"/>
              </a:lnSpc>
              <a:buFont typeface="Arial"/>
              <a:buChar char="•"/>
            </a:pP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50 horas (5 </a:t>
            </a:r>
            <a:r>
              <a:rPr lang="en-US" sz="232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créditos</a:t>
            </a: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ECTS)</a:t>
            </a:r>
          </a:p>
          <a:p>
            <a:pPr marL="501620" lvl="1" indent="-250810" algn="l">
              <a:lnSpc>
                <a:spcPts val="3252"/>
              </a:lnSpc>
              <a:buFont typeface="Arial"/>
              <a:buChar char="•"/>
            </a:pP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Primer </a:t>
            </a:r>
            <a:r>
              <a:rPr lang="en-US" sz="232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cuatrimestre</a:t>
            </a: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 Del 1 de </a:t>
            </a:r>
            <a:r>
              <a:rPr lang="en-US" sz="232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octubre</a:t>
            </a: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19 de </a:t>
            </a:r>
            <a:r>
              <a:rPr lang="en-US" sz="232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enero</a:t>
            </a:r>
            <a:endParaRPr lang="en-US" sz="232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01620" lvl="1" indent="-250810" algn="l">
              <a:lnSpc>
                <a:spcPts val="3252"/>
              </a:lnSpc>
              <a:buFont typeface="Arial"/>
              <a:buChar char="•"/>
            </a:pP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Segundo </a:t>
            </a:r>
            <a:r>
              <a:rPr lang="en-US" sz="232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cuatrimestre</a:t>
            </a: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Del 2 de </a:t>
            </a:r>
            <a:r>
              <a:rPr lang="en-US" sz="232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febrero</a:t>
            </a:r>
            <a:r>
              <a:rPr lang="en-US" sz="232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15 de mayo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rot="1553773">
            <a:off x="1638542" y="-2120131"/>
            <a:ext cx="16096690" cy="14527263"/>
          </a:xfrm>
          <a:custGeom>
            <a:avLst/>
            <a:gdLst/>
            <a:ahLst/>
            <a:cxnLst/>
            <a:rect l="l" t="t" r="r" b="b"/>
            <a:pathLst>
              <a:path w="16096690" h="14527263">
                <a:moveTo>
                  <a:pt x="0" y="0"/>
                </a:moveTo>
                <a:lnTo>
                  <a:pt x="16096690" y="0"/>
                </a:lnTo>
                <a:lnTo>
                  <a:pt x="16096690" y="14527262"/>
                </a:lnTo>
                <a:lnTo>
                  <a:pt x="0" y="1452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  <a:close/>
                </a:path>
              </a:pathLst>
            </a:custGeom>
            <a:solidFill>
              <a:srgbClr val="A913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405" y="38100"/>
              <a:ext cx="6881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360807" y="3905250"/>
            <a:ext cx="4753524" cy="1944624"/>
          </a:xfrm>
          <a:custGeom>
            <a:avLst/>
            <a:gdLst/>
            <a:ahLst/>
            <a:cxnLst/>
            <a:rect l="l" t="t" r="r" b="b"/>
            <a:pathLst>
              <a:path w="4753524" h="1944624">
                <a:moveTo>
                  <a:pt x="0" y="0"/>
                </a:moveTo>
                <a:lnTo>
                  <a:pt x="4753525" y="0"/>
                </a:lnTo>
                <a:lnTo>
                  <a:pt x="4753525" y="1944624"/>
                </a:lnTo>
                <a:lnTo>
                  <a:pt x="0" y="1944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87989" y="7377358"/>
            <a:ext cx="2485771" cy="2178157"/>
          </a:xfrm>
          <a:custGeom>
            <a:avLst/>
            <a:gdLst/>
            <a:ahLst/>
            <a:cxnLst/>
            <a:rect l="l" t="t" r="r" b="b"/>
            <a:pathLst>
              <a:path w="2485771" h="2178157">
                <a:moveTo>
                  <a:pt x="0" y="0"/>
                </a:moveTo>
                <a:lnTo>
                  <a:pt x="2485771" y="0"/>
                </a:lnTo>
                <a:lnTo>
                  <a:pt x="2485771" y="2178157"/>
                </a:lnTo>
                <a:lnTo>
                  <a:pt x="0" y="2178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64497" y="6154674"/>
            <a:ext cx="3393013" cy="3393013"/>
          </a:xfrm>
          <a:custGeom>
            <a:avLst/>
            <a:gdLst/>
            <a:ahLst/>
            <a:cxnLst/>
            <a:rect l="l" t="t" r="r" b="b"/>
            <a:pathLst>
              <a:path w="3393013" h="3393013">
                <a:moveTo>
                  <a:pt x="0" y="0"/>
                </a:moveTo>
                <a:lnTo>
                  <a:pt x="3393013" y="0"/>
                </a:lnTo>
                <a:lnTo>
                  <a:pt x="3393013" y="3393012"/>
                </a:lnTo>
                <a:lnTo>
                  <a:pt x="0" y="33930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1527131" y="5460086"/>
            <a:ext cx="6365641" cy="4782188"/>
          </a:xfrm>
          <a:custGeom>
            <a:avLst/>
            <a:gdLst/>
            <a:ahLst/>
            <a:cxnLst/>
            <a:rect l="l" t="t" r="r" b="b"/>
            <a:pathLst>
              <a:path w="6365641" h="4782188">
                <a:moveTo>
                  <a:pt x="6365642" y="0"/>
                </a:moveTo>
                <a:lnTo>
                  <a:pt x="0" y="0"/>
                </a:lnTo>
                <a:lnTo>
                  <a:pt x="0" y="4782188"/>
                </a:lnTo>
                <a:lnTo>
                  <a:pt x="6365642" y="4782188"/>
                </a:lnTo>
                <a:lnTo>
                  <a:pt x="636564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77652" y="1653488"/>
            <a:ext cx="16081746" cy="18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79"/>
              </a:lnSpc>
            </a:pPr>
            <a:r>
              <a:rPr lang="en-US" sz="5413" spc="-108" dirty="0">
                <a:solidFill>
                  <a:srgbClr val="A9132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AYUDA UGR PARA LA REALIZACIÓN DE EXAMENES DE ACREDITACIÓN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54604" y="4140586"/>
            <a:ext cx="4902906" cy="110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</a:t>
            </a:r>
            <a:r>
              <a:rPr lang="en-US" sz="31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Puedo</a:t>
            </a:r>
            <a:r>
              <a:rPr lang="en-US" sz="31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solicitar</a:t>
            </a:r>
            <a:r>
              <a:rPr lang="en-US" sz="31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</a:t>
            </a:r>
            <a:r>
              <a:rPr lang="en-US" sz="31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gratuidad</a:t>
            </a:r>
            <a:r>
              <a:rPr lang="en-US" sz="31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examen?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82037" y="7411272"/>
            <a:ext cx="3454868" cy="131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Cómo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5319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hago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  <p:sp>
        <p:nvSpPr>
          <p:cNvPr id="19" name="Freeform 19"/>
          <p:cNvSpPr/>
          <p:nvPr/>
        </p:nvSpPr>
        <p:spPr>
          <a:xfrm>
            <a:off x="7751558" y="4381111"/>
            <a:ext cx="4457319" cy="3034347"/>
          </a:xfrm>
          <a:custGeom>
            <a:avLst/>
            <a:gdLst/>
            <a:ahLst/>
            <a:cxnLst/>
            <a:rect l="l" t="t" r="r" b="b"/>
            <a:pathLst>
              <a:path w="3462878" h="3034347">
                <a:moveTo>
                  <a:pt x="0" y="0"/>
                </a:moveTo>
                <a:lnTo>
                  <a:pt x="3462879" y="0"/>
                </a:lnTo>
                <a:lnTo>
                  <a:pt x="3462879" y="3034347"/>
                </a:lnTo>
                <a:lnTo>
                  <a:pt x="0" y="3034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072263" y="4671366"/>
            <a:ext cx="3932198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Puedo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realizar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examen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más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ocasión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rot="1553773">
            <a:off x="1602175" y="-2120132"/>
            <a:ext cx="16096690" cy="14527263"/>
          </a:xfrm>
          <a:custGeom>
            <a:avLst/>
            <a:gdLst/>
            <a:ahLst/>
            <a:cxnLst/>
            <a:rect l="l" t="t" r="r" b="b"/>
            <a:pathLst>
              <a:path w="16096690" h="14527263">
                <a:moveTo>
                  <a:pt x="0" y="0"/>
                </a:moveTo>
                <a:lnTo>
                  <a:pt x="16096690" y="0"/>
                </a:lnTo>
                <a:lnTo>
                  <a:pt x="16096690" y="14527262"/>
                </a:lnTo>
                <a:lnTo>
                  <a:pt x="0" y="1452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  <a:close/>
                </a:path>
              </a:pathLst>
            </a:custGeom>
            <a:solidFill>
              <a:srgbClr val="A913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405" y="38100"/>
              <a:ext cx="6881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2057" y="2599296"/>
            <a:ext cx="16613284" cy="1944624"/>
            <a:chOff x="565023" y="0"/>
            <a:chExt cx="17806322" cy="2592831"/>
          </a:xfrm>
        </p:grpSpPr>
        <p:sp>
          <p:nvSpPr>
            <p:cNvPr id="13" name="TextBox 13"/>
            <p:cNvSpPr txBox="1"/>
            <p:nvPr/>
          </p:nvSpPr>
          <p:spPr>
            <a:xfrm>
              <a:off x="6040238" y="71323"/>
              <a:ext cx="12331107" cy="2325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96"/>
                </a:lnSpc>
                <a:spcBef>
                  <a:spcPct val="0"/>
                </a:spcBef>
              </a:pP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Cualquier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estudiante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 Grado de la UGR que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aún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no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haya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reconocido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la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competencia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lingüística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(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nivel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mínimo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B1)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el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expediente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estudios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podrá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solicitar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la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ayuda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para la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realización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 un examen de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acreditación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de lengua </a:t>
              </a:r>
              <a:r>
                <a:rPr lang="en-US" sz="3000" spc="-48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extranjera</a:t>
              </a:r>
              <a:r>
                <a:rPr lang="en-US" sz="3000" spc="-48" dirty="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979039" y="0"/>
              <a:ext cx="4647838" cy="2592831"/>
            </a:xfrm>
            <a:custGeom>
              <a:avLst/>
              <a:gdLst/>
              <a:ahLst/>
              <a:cxnLst/>
              <a:rect l="l" t="t" r="r" b="b"/>
              <a:pathLst>
                <a:path w="6338032" h="2592831">
                  <a:moveTo>
                    <a:pt x="0" y="0"/>
                  </a:moveTo>
                  <a:lnTo>
                    <a:pt x="6338032" y="0"/>
                  </a:lnTo>
                  <a:lnTo>
                    <a:pt x="6338032" y="2592831"/>
                  </a:lnTo>
                  <a:lnTo>
                    <a:pt x="0" y="2592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565023" y="339163"/>
              <a:ext cx="5358993" cy="14833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¿</a:t>
              </a:r>
              <a:r>
                <a:rPr lang="en-US" sz="3199" dirty="0" err="1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Puedo</a:t>
              </a:r>
              <a:r>
                <a:rPr lang="en-US" sz="3199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solicitar</a:t>
              </a:r>
              <a:r>
                <a:rPr lang="en-US" sz="3199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esta</a:t>
              </a:r>
              <a:r>
                <a:rPr lang="en-US" sz="3199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ayuda</a:t>
              </a:r>
              <a:r>
                <a:rPr lang="en-US" sz="3199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?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334763" y="5123549"/>
            <a:ext cx="12099513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3829" lvl="1" indent="-261914">
              <a:lnSpc>
                <a:spcPts val="3396"/>
              </a:lnSpc>
              <a:buFont typeface="Arial"/>
              <a:buChar char="•"/>
            </a:pPr>
            <a:r>
              <a:rPr lang="en-US" sz="3000" b="1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1)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Solicitud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gratuidad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través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la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página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web del </a:t>
            </a:r>
            <a:r>
              <a:rPr lang="en-US" sz="3000" b="1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Centro de Lenguas </a:t>
            </a:r>
            <a:r>
              <a:rPr lang="en-US" sz="3000" b="1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Modernas</a:t>
            </a:r>
            <a:r>
              <a:rPr lang="en-US" sz="3000" b="1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523829" lvl="1" indent="-261914">
              <a:lnSpc>
                <a:spcPts val="3396"/>
              </a:lnSpc>
              <a:buFont typeface="Arial"/>
              <a:buChar char="•"/>
            </a:pPr>
            <a:r>
              <a:rPr lang="en-US" sz="3000" b="1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2)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Aceptación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gratuidad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CÓDIGO IDENTIFICATIVO</a:t>
            </a:r>
          </a:p>
          <a:p>
            <a:pPr marL="523829" lvl="1" indent="-261914">
              <a:lnSpc>
                <a:spcPts val="3396"/>
              </a:lnSpc>
              <a:buFont typeface="Arial"/>
              <a:buChar char="•"/>
            </a:pPr>
            <a:r>
              <a:rPr lang="en-US" sz="3000" b="1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3)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Matrícula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examen con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código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identificativo</a:t>
            </a:r>
            <a:endParaRPr lang="en-US" sz="3000" spc="-48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49031" y="8316164"/>
            <a:ext cx="1181412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96"/>
              </a:lnSpc>
              <a:spcBef>
                <a:spcPct val="0"/>
              </a:spcBef>
            </a:pPr>
            <a:r>
              <a:rPr lang="en-US" sz="3000" b="1" spc="-48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NO.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ayuda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ofrece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única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convocatoria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examen y para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única</a:t>
            </a:r>
            <a:r>
              <a:rPr lang="en-US" sz="3000" spc="-4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lengua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77556" y="7594310"/>
            <a:ext cx="4413800" cy="2153252"/>
          </a:xfrm>
          <a:custGeom>
            <a:avLst/>
            <a:gdLst/>
            <a:ahLst/>
            <a:cxnLst/>
            <a:rect l="l" t="t" r="r" b="b"/>
            <a:pathLst>
              <a:path w="5263504" h="2153252">
                <a:moveTo>
                  <a:pt x="0" y="0"/>
                </a:moveTo>
                <a:lnTo>
                  <a:pt x="5263504" y="0"/>
                </a:lnTo>
                <a:lnTo>
                  <a:pt x="5263504" y="2153252"/>
                </a:lnTo>
                <a:lnTo>
                  <a:pt x="0" y="2153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127688" y="7709025"/>
            <a:ext cx="4073082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Puedo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realizar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examen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más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ocasión</a:t>
            </a:r>
            <a:r>
              <a:rPr lang="en-US" sz="29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DEBDE917-A685-A93C-7504-FEB9BA334E6D}"/>
              </a:ext>
            </a:extLst>
          </p:cNvPr>
          <p:cNvSpPr/>
          <p:nvPr/>
        </p:nvSpPr>
        <p:spPr>
          <a:xfrm>
            <a:off x="1015280" y="4975160"/>
            <a:ext cx="4277119" cy="2153252"/>
          </a:xfrm>
          <a:custGeom>
            <a:avLst/>
            <a:gdLst/>
            <a:ahLst/>
            <a:cxnLst/>
            <a:rect l="l" t="t" r="r" b="b"/>
            <a:pathLst>
              <a:path w="5263504" h="2153252">
                <a:moveTo>
                  <a:pt x="0" y="0"/>
                </a:moveTo>
                <a:lnTo>
                  <a:pt x="5263504" y="0"/>
                </a:lnTo>
                <a:lnTo>
                  <a:pt x="5263504" y="2153252"/>
                </a:lnTo>
                <a:lnTo>
                  <a:pt x="0" y="2153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39596" y="5486584"/>
            <a:ext cx="4552803" cy="589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23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Cómo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hago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8D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341546" y="5124450"/>
            <a:ext cx="739434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7705042" y="4874737"/>
            <a:ext cx="2877915" cy="2360920"/>
          </a:xfrm>
          <a:custGeom>
            <a:avLst/>
            <a:gdLst/>
            <a:ahLst/>
            <a:cxnLst/>
            <a:rect l="l" t="t" r="r" b="b"/>
            <a:pathLst>
              <a:path w="2877915" h="2360920">
                <a:moveTo>
                  <a:pt x="0" y="0"/>
                </a:moveTo>
                <a:lnTo>
                  <a:pt x="2877916" y="0"/>
                </a:lnTo>
                <a:lnTo>
                  <a:pt x="2877916" y="2360920"/>
                </a:lnTo>
                <a:lnTo>
                  <a:pt x="0" y="236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526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20415" y="1801847"/>
            <a:ext cx="3647170" cy="3480653"/>
          </a:xfrm>
          <a:custGeom>
            <a:avLst/>
            <a:gdLst/>
            <a:ahLst/>
            <a:cxnLst/>
            <a:rect l="l" t="t" r="r" b="b"/>
            <a:pathLst>
              <a:path w="3647170" h="3480653">
                <a:moveTo>
                  <a:pt x="0" y="0"/>
                </a:moveTo>
                <a:lnTo>
                  <a:pt x="3647170" y="0"/>
                </a:lnTo>
                <a:lnTo>
                  <a:pt x="3647170" y="3480653"/>
                </a:lnTo>
                <a:lnTo>
                  <a:pt x="0" y="3480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176" r="-11907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24338" y="-1647706"/>
            <a:ext cx="9906076" cy="11934706"/>
          </a:xfrm>
          <a:custGeom>
            <a:avLst/>
            <a:gdLst/>
            <a:ahLst/>
            <a:cxnLst/>
            <a:rect l="l" t="t" r="r" b="b"/>
            <a:pathLst>
              <a:path w="9906076" h="11934706">
                <a:moveTo>
                  <a:pt x="0" y="0"/>
                </a:moveTo>
                <a:lnTo>
                  <a:pt x="9906076" y="0"/>
                </a:lnTo>
                <a:lnTo>
                  <a:pt x="9906076" y="11934706"/>
                </a:lnTo>
                <a:lnTo>
                  <a:pt x="0" y="119347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r="-590326"/>
            </a:stretch>
          </a:blipFill>
        </p:spPr>
      </p:sp>
      <p:sp>
        <p:nvSpPr>
          <p:cNvPr id="6" name="AutoShape 6"/>
          <p:cNvSpPr/>
          <p:nvPr/>
        </p:nvSpPr>
        <p:spPr>
          <a:xfrm rot="5399999">
            <a:off x="7568417" y="9597540"/>
            <a:ext cx="318926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1970865" y="5341928"/>
            <a:ext cx="5761746" cy="1893728"/>
            <a:chOff x="0" y="0"/>
            <a:chExt cx="7682328" cy="2524971"/>
          </a:xfrm>
        </p:grpSpPr>
        <p:sp>
          <p:nvSpPr>
            <p:cNvPr id="8" name="Freeform 8"/>
            <p:cNvSpPr/>
            <p:nvPr/>
          </p:nvSpPr>
          <p:spPr>
            <a:xfrm>
              <a:off x="0" y="288361"/>
              <a:ext cx="1375697" cy="1370695"/>
            </a:xfrm>
            <a:custGeom>
              <a:avLst/>
              <a:gdLst/>
              <a:ahLst/>
              <a:cxnLst/>
              <a:rect l="l" t="t" r="r" b="b"/>
              <a:pathLst>
                <a:path w="1375697" h="1370695">
                  <a:moveTo>
                    <a:pt x="0" y="0"/>
                  </a:moveTo>
                  <a:lnTo>
                    <a:pt x="1375697" y="0"/>
                  </a:lnTo>
                  <a:lnTo>
                    <a:pt x="1375697" y="1370695"/>
                  </a:lnTo>
                  <a:lnTo>
                    <a:pt x="0" y="1370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73623" y="281546"/>
              <a:ext cx="1377509" cy="1377509"/>
            </a:xfrm>
            <a:custGeom>
              <a:avLst/>
              <a:gdLst/>
              <a:ahLst/>
              <a:cxnLst/>
              <a:rect l="l" t="t" r="r" b="b"/>
              <a:pathLst>
                <a:path w="1377509" h="1377509">
                  <a:moveTo>
                    <a:pt x="0" y="0"/>
                  </a:moveTo>
                  <a:lnTo>
                    <a:pt x="1377509" y="0"/>
                  </a:lnTo>
                  <a:lnTo>
                    <a:pt x="1377509" y="1377510"/>
                  </a:lnTo>
                  <a:lnTo>
                    <a:pt x="0" y="1377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154332" y="2845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729132" y="278592"/>
              <a:ext cx="1377509" cy="1377509"/>
            </a:xfrm>
            <a:custGeom>
              <a:avLst/>
              <a:gdLst/>
              <a:ahLst/>
              <a:cxnLst/>
              <a:rect l="l" t="t" r="r" b="b"/>
              <a:pathLst>
                <a:path w="1377509" h="1377509">
                  <a:moveTo>
                    <a:pt x="0" y="0"/>
                  </a:moveTo>
                  <a:lnTo>
                    <a:pt x="1377510" y="0"/>
                  </a:lnTo>
                  <a:lnTo>
                    <a:pt x="1377510" y="1377509"/>
                  </a:lnTo>
                  <a:lnTo>
                    <a:pt x="0" y="1377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6309842" y="278592"/>
              <a:ext cx="1372486" cy="1372486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543421" y="447218"/>
              <a:ext cx="970280" cy="970280"/>
            </a:xfrm>
            <a:custGeom>
              <a:avLst/>
              <a:gdLst/>
              <a:ahLst/>
              <a:cxnLst/>
              <a:rect l="l" t="t" r="r" b="b"/>
              <a:pathLst>
                <a:path w="970280" h="970280">
                  <a:moveTo>
                    <a:pt x="0" y="0"/>
                  </a:moveTo>
                  <a:lnTo>
                    <a:pt x="970280" y="0"/>
                  </a:lnTo>
                  <a:lnTo>
                    <a:pt x="970280" y="970280"/>
                  </a:lnTo>
                  <a:lnTo>
                    <a:pt x="0" y="970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2307485" y="1781376"/>
              <a:ext cx="2781296" cy="743595"/>
              <a:chOff x="0" y="0"/>
              <a:chExt cx="1284646" cy="34345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84646" cy="343457"/>
              </a:xfrm>
              <a:custGeom>
                <a:avLst/>
                <a:gdLst/>
                <a:ahLst/>
                <a:cxnLst/>
                <a:rect l="l" t="t" r="r" b="b"/>
                <a:pathLst>
                  <a:path w="1284646" h="343457">
                    <a:moveTo>
                      <a:pt x="1081446" y="0"/>
                    </a:moveTo>
                    <a:cubicBezTo>
                      <a:pt x="1193670" y="0"/>
                      <a:pt x="1284646" y="76886"/>
                      <a:pt x="1284646" y="171729"/>
                    </a:cubicBezTo>
                    <a:cubicBezTo>
                      <a:pt x="1284646" y="266572"/>
                      <a:pt x="1193670" y="343457"/>
                      <a:pt x="1081446" y="343457"/>
                    </a:cubicBezTo>
                    <a:lnTo>
                      <a:pt x="203200" y="343457"/>
                    </a:lnTo>
                    <a:cubicBezTo>
                      <a:pt x="90976" y="343457"/>
                      <a:pt x="0" y="266572"/>
                      <a:pt x="0" y="171729"/>
                    </a:cubicBezTo>
                    <a:cubicBezTo>
                      <a:pt x="0" y="7688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D8D8C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284646" cy="400607"/>
              </a:xfrm>
              <a:prstGeom prst="rect">
                <a:avLst/>
              </a:prstGeom>
            </p:spPr>
            <p:txBody>
              <a:bodyPr lIns="152302" tIns="152302" rIns="152302" bIns="152302" rtlCol="0" anchor="ctr"/>
              <a:lstStyle/>
              <a:p>
                <a:pPr algn="ctr">
                  <a:lnSpc>
                    <a:spcPts val="3212"/>
                  </a:lnSpc>
                </a:pPr>
                <a:r>
                  <a:rPr lang="en-US" sz="2294" spc="-45">
                    <a:solidFill>
                      <a:srgbClr val="FFFFFF"/>
                    </a:solidFill>
                    <a:latin typeface="Glacial Indifference"/>
                    <a:ea typeface="Glacial Indifference"/>
                    <a:cs typeface="Glacial Indifference"/>
                    <a:sym typeface="Glacial Indifference"/>
                  </a:rPr>
                  <a:t>@clmgranada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039832" y="0"/>
              <a:ext cx="1026887" cy="557183"/>
              <a:chOff x="0" y="0"/>
              <a:chExt cx="632117" cy="34298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2117" cy="342983"/>
              </a:xfrm>
              <a:custGeom>
                <a:avLst/>
                <a:gdLst/>
                <a:ahLst/>
                <a:cxnLst/>
                <a:rect l="l" t="t" r="r" b="b"/>
                <a:pathLst>
                  <a:path w="632117" h="342983">
                    <a:moveTo>
                      <a:pt x="428917" y="0"/>
                    </a:moveTo>
                    <a:cubicBezTo>
                      <a:pt x="541141" y="0"/>
                      <a:pt x="632117" y="76779"/>
                      <a:pt x="632117" y="171492"/>
                    </a:cubicBezTo>
                    <a:cubicBezTo>
                      <a:pt x="632117" y="266204"/>
                      <a:pt x="541141" y="342983"/>
                      <a:pt x="428917" y="342983"/>
                    </a:cubicBezTo>
                    <a:lnTo>
                      <a:pt x="203200" y="342983"/>
                    </a:lnTo>
                    <a:cubicBezTo>
                      <a:pt x="90976" y="342983"/>
                      <a:pt x="0" y="266204"/>
                      <a:pt x="0" y="171492"/>
                    </a:cubicBezTo>
                    <a:cubicBezTo>
                      <a:pt x="0" y="7677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D8D8C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632117" cy="381083"/>
              </a:xfrm>
              <a:prstGeom prst="rect">
                <a:avLst/>
              </a:prstGeom>
            </p:spPr>
            <p:txBody>
              <a:bodyPr lIns="152302" tIns="152302" rIns="152302" bIns="152302" rtlCol="0" anchor="ctr"/>
              <a:lstStyle/>
              <a:p>
                <a:pPr algn="ctr">
                  <a:lnSpc>
                    <a:spcPts val="2512"/>
                  </a:lnSpc>
                </a:pPr>
                <a:r>
                  <a:rPr lang="en-US" sz="1794" spc="-35">
                    <a:solidFill>
                      <a:srgbClr val="FFFFFF"/>
                    </a:solidFill>
                    <a:latin typeface="Glacial Indifference"/>
                    <a:ea typeface="Glacial Indifference"/>
                    <a:cs typeface="Glacial Indifference"/>
                    <a:sym typeface="Glacial Indifference"/>
                  </a:rPr>
                  <a:t>blog</a:t>
                </a:r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9301903" y="7983857"/>
            <a:ext cx="2845992" cy="15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213" spc="-4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www.clm.granada.com</a:t>
            </a:r>
          </a:p>
          <a:p>
            <a:pPr algn="l">
              <a:lnSpc>
                <a:spcPts val="3099"/>
              </a:lnSpc>
            </a:pPr>
            <a:r>
              <a:rPr lang="en-US" sz="2213" spc="-4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info@clm.ugr.es</a:t>
            </a:r>
          </a:p>
          <a:p>
            <a:pPr algn="l">
              <a:lnSpc>
                <a:spcPts val="3099"/>
              </a:lnSpc>
            </a:pPr>
            <a:r>
              <a:rPr lang="en-US" sz="2213" spc="-4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Tel. +34 958 215 660</a:t>
            </a:r>
          </a:p>
          <a:p>
            <a:pPr algn="l">
              <a:lnSpc>
                <a:spcPts val="3099"/>
              </a:lnSpc>
            </a:pPr>
            <a:endParaRPr lang="en-US" sz="2213" spc="-44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322</Words>
  <Application>Microsoft Office PowerPoint</Application>
  <PresentationFormat>Personalizado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Poppins Bold</vt:lpstr>
      <vt:lpstr>Glacial Indifference Bold</vt:lpstr>
      <vt:lpstr>Glacial Indifference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Recepción estudiantes</dc:title>
  <dc:creator>Alba Cruz Ramírez</dc:creator>
  <cp:lastModifiedBy>alba.cruz@clm.ugr.es</cp:lastModifiedBy>
  <cp:revision>3</cp:revision>
  <dcterms:created xsi:type="dcterms:W3CDTF">2006-08-16T00:00:00Z</dcterms:created>
  <dcterms:modified xsi:type="dcterms:W3CDTF">2025-09-04T09:26:47Z</dcterms:modified>
  <dc:identifier>DAFp0gDGUFY</dc:identifier>
</cp:coreProperties>
</file>